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48" r:id="rId3"/>
  </p:sldMasterIdLst>
  <p:sldIdLst>
    <p:sldId id="256" r:id="rId4"/>
    <p:sldId id="259" r:id="rId5"/>
    <p:sldId id="260" r:id="rId6"/>
    <p:sldId id="261" r:id="rId7"/>
    <p:sldId id="262" r:id="rId8"/>
    <p:sldId id="264" r:id="rId9"/>
    <p:sldId id="263" r:id="rId10"/>
    <p:sldId id="257" r:id="rId11"/>
    <p:sldId id="284" r:id="rId12"/>
    <p:sldId id="265" r:id="rId13"/>
    <p:sldId id="283" r:id="rId14"/>
    <p:sldId id="266" r:id="rId15"/>
    <p:sldId id="267" r:id="rId16"/>
    <p:sldId id="268" r:id="rId17"/>
    <p:sldId id="269" r:id="rId18"/>
    <p:sldId id="270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71" r:id="rId29"/>
    <p:sldId id="27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C1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2CDCAA-B15F-36FB-D179-57F55E652049}" v="1655" dt="2025-01-21T19:59:12.631"/>
    <p1510:client id="{94C3DE2F-14BA-E6D2-12AA-6B46BCADC2A4}" v="53" dt="2025-01-21T20:04:39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312"/>
      </p:cViewPr>
      <p:guideLst/>
    </p:cSldViewPr>
  </p:slideViewPr>
  <p:notesTextViewPr>
    <p:cViewPr>
      <p:scale>
        <a:sx n="3" d="2"/>
        <a:sy n="3" d="2"/>
      </p:scale>
      <p:origin x="0" y="-5"/>
    </p:cViewPr>
  </p:notesTextViewPr>
  <p:sorterViewPr>
    <p:cViewPr>
      <p:scale>
        <a:sx n="100" d="100"/>
        <a:sy n="100" d="100"/>
      </p:scale>
      <p:origin x="0" y="-27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microsoft.com/office/2015/10/relationships/revisionInfo" Target="revisionInfo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42638D-C297-029F-CA94-0B4D7B6CA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484B-F68F-4FC8-A0E6-4D08A4EF429C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F4C0D9-9817-C0E4-8FE2-596360750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02F68-717C-17AB-1602-ED1879FF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51AB8-008C-404F-9D7D-2A0FB81394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031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EDB1-884B-95CF-0E18-2848E96F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0F645-AD2C-CB59-C05E-A8AF7B8DC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2596F-80FB-3F0C-9A50-366997E34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484B-F68F-4FC8-A0E6-4D08A4EF429C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F12A7-C053-4C05-5CB2-2F9A1077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55689-6F96-0F51-DB19-7980EACC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51AB8-008C-404F-9D7D-2A0FB81394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11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7D155-6B54-04BC-B3A2-8AFCE3490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3E70D-7090-6E7D-51DE-729FAEAC9B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4B9C9-6908-F18E-0139-EA515C2C6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E397-9CAA-4F41-A715-EA77EA78111C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F7B37-C0A1-D8F0-24DB-5D6464831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2891D-A46F-8D92-8DAA-7AA38A75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FE59A-5755-4B9E-B414-1964994DDA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96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F1612-1084-2C04-1B69-184F9B01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132C9-12A2-9747-843A-72AFBC82B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50A00-7D16-DE6C-9BED-EC119B00D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E397-9CAA-4F41-A715-EA77EA78111C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D8311-D9E2-5B70-653A-673E5058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B28D3-5589-3A73-3713-0EF859E21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FE59A-5755-4B9E-B414-1964994DDA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978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52F87-90AC-2864-9A50-89A7328AF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DFDD5-01F7-1F30-5E41-CC4F1DC9D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0D4E7-70D0-F2EF-29C9-5C4709E49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E397-9CAA-4F41-A715-EA77EA78111C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609B3-DBAC-B6EB-261F-EE41F96F1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A013F-922E-6B93-6EBD-928BF944D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FE59A-5755-4B9E-B414-1964994DDA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908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A27E-2E9F-3BCA-AF75-0EDB8A32C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5FCAA-D964-D173-1C59-4AB079834B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F86DB-D1E4-B9E6-0B8C-0B0C034D5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F1FF3D-5164-F86B-D4DB-26E2F38E9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E397-9CAA-4F41-A715-EA77EA78111C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9228B-2EE9-74BC-9E8C-E0B69938C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9A6F9-509F-65C6-68C0-D274DEE4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FE59A-5755-4B9E-B414-1964994DDA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06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947DD-4603-E973-20C8-151B556BC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F5302-2D42-8941-9F62-680922E86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A9086-4D2D-F1E2-386D-6EF355C3A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C6E214-859F-323F-3E79-A4980ACA7F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143FC-0820-DCCD-5442-081D3B3DFB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9F4802-4378-1280-6283-1BCB7EB5B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E397-9CAA-4F41-A715-EA77EA78111C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4CB22-9971-E977-FB67-1C113422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784FEF-7428-64A5-3879-ECC13A020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FE59A-5755-4B9E-B414-1964994DDA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8079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26591-2C88-DAE1-A662-3D702144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02AA22-65EB-C546-ADD7-027C7F16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E397-9CAA-4F41-A715-EA77EA78111C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03E38-657D-6935-0478-CC5458135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56033-49F8-4C14-C2E4-F1E0A283B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FE59A-5755-4B9E-B414-1964994DDA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2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1623B3-08C1-8F63-59E2-7E24EB42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E397-9CAA-4F41-A715-EA77EA78111C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ADAF38-2DD3-8044-DE93-35EF4A718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F6D7D-B2AA-4EEF-4257-E1B34157E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FE59A-5755-4B9E-B414-1964994DDA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72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B6526-8E41-B55B-916C-B5D34361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F021E-331E-848D-9F6D-5BFF108EA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9C4F43-D48A-A7AD-F925-A0CFB059D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66993-DDE5-988F-C4C9-211D04EC7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E397-9CAA-4F41-A715-EA77EA78111C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3EF5F-7F1A-4D9A-2015-AA28A3E1A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9B723-DD0C-CD7A-335A-6B1ED5189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FE59A-5755-4B9E-B414-1964994DDA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9854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D4C2-A1A5-ED30-2932-B67EC0042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5CE3C9-2942-D63D-8080-C948C6AB08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A3E3B-A2BA-AAFF-6BFF-2D0F08275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1913F-A7A9-431B-6ADA-465BC2D26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E397-9CAA-4F41-A715-EA77EA78111C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1E46CA-02E0-9874-E1F3-E5770558A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B4FA2-630B-7815-7FA1-7A92D35E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FE59A-5755-4B9E-B414-1964994DDA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927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3527-40FF-44D2-CA2A-0A2B46FC0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780F29-D23E-60F5-49E3-9FBE2E3B4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815B9-1F7D-459F-2844-68104C885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E397-9CAA-4F41-A715-EA77EA78111C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23CC8-E7C0-D454-EEA7-8CBA5DA44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9AE7F-06C5-4328-7D98-9391450F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FE59A-5755-4B9E-B414-1964994DDA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0857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D82DBD-989E-6DEF-BD1C-A3728ED2D1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B6D2D9-AD8C-36AA-9118-443F25F300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19DE0-322B-82FC-C0E2-196BAB86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E397-9CAA-4F41-A715-EA77EA78111C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41029-3B29-3A2B-6D58-8E612753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81A30-7333-E79E-3EE7-E332BCE25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FE59A-5755-4B9E-B414-1964994DDA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850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E59BE9-3BA2-4306-C5F9-D14FB2D7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68282-0B98-5D27-5274-DFD49AF0A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FB5F3-BB7A-0DBA-4DFF-EC8E966599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1484B-F68F-4FC8-A0E6-4D08A4EF429C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BD817-D134-0EBD-3FD8-953FDBD1CD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34141-4074-EE37-BA6E-33260B901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51AB8-008C-404F-9D7D-2A0FB81394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345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14B1FB-F310-85F0-5AF8-579394222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4A742-6C67-7695-FDDF-3A776BAE4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2074F-1B4E-341D-2182-1D14D4DF3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3E397-9CAA-4F41-A715-EA77EA78111C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12531-C13B-37D4-96B8-77F48EF56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EA854-8970-7E06-159B-73CF1AE6E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FE59A-5755-4B9E-B414-1964994DDA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9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67909" y="2023110"/>
            <a:ext cx="2469624" cy="2846070"/>
          </a:xfrm>
        </p:spPr>
        <p:txBody>
          <a:bodyPr anchor="ctr">
            <a:normAutofit/>
          </a:bodyPr>
          <a:lstStyle/>
          <a:p>
            <a:pPr algn="l"/>
            <a:r>
              <a:rPr lang="en-US" sz="3700" dirty="0"/>
              <a:t>Tips &amp; Tricks for Statistical Modeling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92085" y="6336918"/>
            <a:ext cx="2469624" cy="448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600" dirty="0"/>
              <a:t>Popovic et al. 2024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46534904-E8A0-0B71-7AEE-C13A2720F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13" y="858525"/>
            <a:ext cx="7580953" cy="52119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hat is Negative Binomial Distribution | Towards Data Science">
            <a:extLst>
              <a:ext uri="{FF2B5EF4-FFF2-40B4-BE49-F238E27FC236}">
                <a16:creationId xmlns:a16="http://schemas.microsoft.com/office/drawing/2014/main" id="{52A79126-A2AF-3CFF-ADCE-416739006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594" y="5067124"/>
            <a:ext cx="2472812" cy="1787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B6D007-15B6-7920-BCC3-FCA26EA2A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the distribution to the data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9DC0B0B-A6B6-4335-BC16-1156D9C97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7813"/>
              </p:ext>
            </p:extLst>
          </p:nvPr>
        </p:nvGraphicFramePr>
        <p:xfrm>
          <a:off x="840269" y="1529281"/>
          <a:ext cx="8640087" cy="34617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7129">
                  <a:extLst>
                    <a:ext uri="{9D8B030D-6E8A-4147-A177-3AD203B41FA5}">
                      <a16:colId xmlns:a16="http://schemas.microsoft.com/office/drawing/2014/main" val="392583253"/>
                    </a:ext>
                  </a:extLst>
                </a:gridCol>
                <a:gridCol w="1757514">
                  <a:extLst>
                    <a:ext uri="{9D8B030D-6E8A-4147-A177-3AD203B41FA5}">
                      <a16:colId xmlns:a16="http://schemas.microsoft.com/office/drawing/2014/main" val="4130597701"/>
                    </a:ext>
                  </a:extLst>
                </a:gridCol>
                <a:gridCol w="1351932">
                  <a:extLst>
                    <a:ext uri="{9D8B030D-6E8A-4147-A177-3AD203B41FA5}">
                      <a16:colId xmlns:a16="http://schemas.microsoft.com/office/drawing/2014/main" val="367799149"/>
                    </a:ext>
                  </a:extLst>
                </a:gridCol>
                <a:gridCol w="934061">
                  <a:extLst>
                    <a:ext uri="{9D8B030D-6E8A-4147-A177-3AD203B41FA5}">
                      <a16:colId xmlns:a16="http://schemas.microsoft.com/office/drawing/2014/main" val="1811391362"/>
                    </a:ext>
                  </a:extLst>
                </a:gridCol>
                <a:gridCol w="1487129">
                  <a:extLst>
                    <a:ext uri="{9D8B030D-6E8A-4147-A177-3AD203B41FA5}">
                      <a16:colId xmlns:a16="http://schemas.microsoft.com/office/drawing/2014/main" val="2910434995"/>
                    </a:ext>
                  </a:extLst>
                </a:gridCol>
                <a:gridCol w="1622322">
                  <a:extLst>
                    <a:ext uri="{9D8B030D-6E8A-4147-A177-3AD203B41FA5}">
                      <a16:colId xmlns:a16="http://schemas.microsoft.com/office/drawing/2014/main" val="1650352935"/>
                    </a:ext>
                  </a:extLst>
                </a:gridCol>
              </a:tblGrid>
              <a:tr h="2883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Region</a:t>
                      </a:r>
                      <a:endParaRPr lang="en-US" sz="1800" kern="1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Response Variable</a:t>
                      </a:r>
                      <a:endParaRPr lang="en-US" sz="1800" kern="1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Skewness</a:t>
                      </a:r>
                      <a:endParaRPr lang="en-US" sz="1800" kern="1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Zero Count</a:t>
                      </a:r>
                      <a:endParaRPr lang="en-US" sz="1800" kern="1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Data Type</a:t>
                      </a:r>
                      <a:endParaRPr lang="en-US" sz="1800" kern="1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Distribution</a:t>
                      </a:r>
                      <a:endParaRPr lang="en-US" sz="1800" kern="100">
                        <a:solidFill>
                          <a:schemeClr val="tx1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323280"/>
                  </a:ext>
                </a:extLst>
              </a:tr>
              <a:tr h="5767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Oregon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i="1" kern="10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Balanus</a:t>
                      </a:r>
                      <a:r>
                        <a:rPr lang="en-US" sz="1800" kern="10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 spp. recruitment</a:t>
                      </a:r>
                      <a:endParaRPr lang="en-US" sz="1800" kern="100" dirty="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4.48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Continuous</a:t>
                      </a:r>
                      <a:endParaRPr lang="en-US" sz="1800" kern="100" dirty="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054818"/>
                  </a:ext>
                </a:extLst>
              </a:tr>
              <a:tr h="2883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Oregon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i="1" kern="10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C. dalli</a:t>
                      </a:r>
                      <a:r>
                        <a:rPr lang="en-US" sz="1800" kern="100" dirty="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 </a:t>
                      </a:r>
                      <a:r>
                        <a:rPr lang="en-US" sz="1800" kern="10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recruitment</a:t>
                      </a:r>
                      <a:endParaRPr lang="en-US" sz="1800" kern="100" dirty="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2.37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39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Continuous</a:t>
                      </a:r>
                      <a:endParaRPr lang="en-US" sz="1800" kern="100" dirty="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8409870"/>
                  </a:ext>
                </a:extLst>
              </a:tr>
              <a:tr h="5767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Oregon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i="1" kern="10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Mytilus</a:t>
                      </a:r>
                      <a:r>
                        <a:rPr lang="en-US" sz="1800" kern="10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 spp. recruitment</a:t>
                      </a:r>
                      <a:endParaRPr lang="en-US" sz="1800" kern="100" dirty="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3.87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Continuous</a:t>
                      </a:r>
                      <a:endParaRPr lang="en-US" sz="1800" kern="100" dirty="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732689"/>
                  </a:ext>
                </a:extLst>
              </a:tr>
              <a:tr h="2883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Nova Scotia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i="1" kern="10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S. balanoides</a:t>
                      </a:r>
                      <a:r>
                        <a:rPr lang="en-US" sz="1800" kern="100" dirty="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 </a:t>
                      </a:r>
                      <a:r>
                        <a:rPr lang="en-US" sz="1800" kern="10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density</a:t>
                      </a:r>
                      <a:endParaRPr lang="en-US" sz="1800" kern="100" dirty="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3.37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36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Discrete</a:t>
                      </a:r>
                      <a:endParaRPr lang="en-US" sz="1800" kern="100" dirty="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3452338"/>
                  </a:ext>
                </a:extLst>
              </a:tr>
              <a:tr h="5767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Nova Scotia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i="1" kern="10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Mytilus</a:t>
                      </a:r>
                      <a:r>
                        <a:rPr lang="en-US" sz="1800" kern="10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 spp. recruitment</a:t>
                      </a:r>
                      <a:endParaRPr lang="en-US" sz="1800" kern="100" dirty="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2.72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17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Continuous</a:t>
                      </a:r>
                      <a:endParaRPr lang="en-US" sz="1800" kern="100" dirty="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755359"/>
                  </a:ext>
                </a:extLst>
              </a:tr>
            </a:tbl>
          </a:graphicData>
        </a:graphic>
      </p:graphicFrame>
      <p:pic>
        <p:nvPicPr>
          <p:cNvPr id="6" name="Picture 5" descr="tweedie distribution">
            <a:extLst>
              <a:ext uri="{FF2B5EF4-FFF2-40B4-BE49-F238E27FC236}">
                <a16:creationId xmlns:a16="http://schemas.microsoft.com/office/drawing/2014/main" id="{85A402BC-FEF8-7BCC-1456-76FFEBEB8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3" y="5259029"/>
            <a:ext cx="2743200" cy="160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72037-51C5-1E8F-C9CC-9298094B528E}"/>
              </a:ext>
            </a:extLst>
          </p:cNvPr>
          <p:cNvSpPr txBox="1"/>
          <p:nvPr/>
        </p:nvSpPr>
        <p:spPr>
          <a:xfrm>
            <a:off x="983225" y="5370871"/>
            <a:ext cx="21139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A.</a:t>
            </a:r>
            <a:r>
              <a:rPr lang="en-US"/>
              <a:t> Tweedie </a:t>
            </a:r>
            <a:r>
              <a:rPr lang="en-US" dirty="0"/>
              <a:t>distribution</a:t>
            </a:r>
          </a:p>
        </p:txBody>
      </p:sp>
      <p:pic>
        <p:nvPicPr>
          <p:cNvPr id="8" name="Picture 7" descr="Normal Distribution - MathBitsNotebook(A2)">
            <a:extLst>
              <a:ext uri="{FF2B5EF4-FFF2-40B4-BE49-F238E27FC236}">
                <a16:creationId xmlns:a16="http://schemas.microsoft.com/office/drawing/2014/main" id="{99269EAF-D98D-94A9-A302-F7A4CFB3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625" y="5182839"/>
            <a:ext cx="2743199" cy="16788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A3C65E-ADE3-60AD-3F80-B519C2C8D4BE}"/>
              </a:ext>
            </a:extLst>
          </p:cNvPr>
          <p:cNvSpPr txBox="1"/>
          <p:nvPr/>
        </p:nvSpPr>
        <p:spPr>
          <a:xfrm>
            <a:off x="5026742" y="5186516"/>
            <a:ext cx="6882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B.</a:t>
            </a:r>
          </a:p>
        </p:txBody>
      </p:sp>
      <p:pic>
        <p:nvPicPr>
          <p:cNvPr id="10" name="Picture 9" descr="Probability density plots of gamma distributions">
            <a:extLst>
              <a:ext uri="{FF2B5EF4-FFF2-40B4-BE49-F238E27FC236}">
                <a16:creationId xmlns:a16="http://schemas.microsoft.com/office/drawing/2014/main" id="{CD7C2044-58AC-86D7-8DEB-505D34D55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013" y="5066245"/>
            <a:ext cx="2472813" cy="17891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F83BD3-205F-E6E2-00C1-75B0989621AF}"/>
              </a:ext>
            </a:extLst>
          </p:cNvPr>
          <p:cNvSpPr txBox="1"/>
          <p:nvPr/>
        </p:nvSpPr>
        <p:spPr>
          <a:xfrm>
            <a:off x="7398775" y="5960806"/>
            <a:ext cx="16469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C. </a:t>
            </a:r>
            <a:r>
              <a:rPr lang="en-US"/>
              <a:t>Gamma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39BCE8-DB7D-E4B8-D749-E6E09B3F3F80}"/>
              </a:ext>
            </a:extLst>
          </p:cNvPr>
          <p:cNvSpPr txBox="1"/>
          <p:nvPr/>
        </p:nvSpPr>
        <p:spPr>
          <a:xfrm>
            <a:off x="9365225" y="5063612"/>
            <a:ext cx="16469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D. 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4BCBD8-680C-F62B-B634-46DA98490037}"/>
              </a:ext>
            </a:extLst>
          </p:cNvPr>
          <p:cNvSpPr txBox="1"/>
          <p:nvPr/>
        </p:nvSpPr>
        <p:spPr>
          <a:xfrm>
            <a:off x="7990702" y="2193323"/>
            <a:ext cx="1369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CD384-11D6-2CF9-034F-C3A6C8E95253}"/>
              </a:ext>
            </a:extLst>
          </p:cNvPr>
          <p:cNvSpPr txBox="1"/>
          <p:nvPr/>
        </p:nvSpPr>
        <p:spPr>
          <a:xfrm>
            <a:off x="7990702" y="2772823"/>
            <a:ext cx="1369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F99495-C43D-D7BD-6C63-CDC44FBC958E}"/>
              </a:ext>
            </a:extLst>
          </p:cNvPr>
          <p:cNvSpPr txBox="1"/>
          <p:nvPr/>
        </p:nvSpPr>
        <p:spPr>
          <a:xfrm>
            <a:off x="7990702" y="3384489"/>
            <a:ext cx="1369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A4AEEC-544B-EC17-A0B9-E56AD6ED4C70}"/>
              </a:ext>
            </a:extLst>
          </p:cNvPr>
          <p:cNvSpPr txBox="1"/>
          <p:nvPr/>
        </p:nvSpPr>
        <p:spPr>
          <a:xfrm>
            <a:off x="7990702" y="3924078"/>
            <a:ext cx="1369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1A6D0D-2048-3502-780D-312F240B2258}"/>
              </a:ext>
            </a:extLst>
          </p:cNvPr>
          <p:cNvSpPr txBox="1"/>
          <p:nvPr/>
        </p:nvSpPr>
        <p:spPr>
          <a:xfrm>
            <a:off x="7990702" y="4522178"/>
            <a:ext cx="1369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911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85595-0E8C-BC17-DC5A-725C621C6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242E-2F55-B902-1A18-CD263DC2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R Model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092A5-1CBE-42EF-7220-5CB0EEB7C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600" dirty="0"/>
              <a:t> is response variable.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A,B </a:t>
            </a:r>
            <a:r>
              <a:rPr lang="en-US" sz="2600" dirty="0"/>
              <a:t>are explanatory variables.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Additive model (A is continuous, B is a fixed factor, Y ~ Normal)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Mod(Y ~ A + B, family = gaussian)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gam(data = filter(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POC_NS_vert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, !is.na(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poc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   family = Gamma(link = "log"),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poc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~ s(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VerticalFlux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, k=8, by = Year) + Year,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   method = "REML")</a:t>
            </a:r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69414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0404-1AD0-1371-BEFB-27D84E2C8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Interaction Term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2EF33-902F-33CC-D170-4F5269E09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Interaction</a:t>
            </a:r>
            <a:r>
              <a:rPr lang="en-US" dirty="0"/>
              <a:t> – the effect of one explanatory variable on the response variable is different at different values of another explanatory variable</a:t>
            </a:r>
          </a:p>
          <a:p>
            <a:pPr lvl="1"/>
            <a:r>
              <a:rPr lang="en-US" dirty="0"/>
              <a:t>Very common in ecology to have spatial and/or temporal interactions</a:t>
            </a:r>
          </a:p>
          <a:p>
            <a:pPr lvl="1"/>
            <a:endParaRPr lang="en-US" dirty="0"/>
          </a:p>
          <a:p>
            <a:r>
              <a:rPr lang="en-US" b="1" dirty="0"/>
              <a:t>Interaction term </a:t>
            </a:r>
            <a:r>
              <a:rPr lang="en-US" dirty="0"/>
              <a:t>– multiplication between explanatory variables</a:t>
            </a:r>
          </a:p>
          <a:p>
            <a:endParaRPr lang="en-US" dirty="0"/>
          </a:p>
          <a:p>
            <a:r>
              <a:rPr lang="en-US" dirty="0"/>
              <a:t>Model with interactions between all 3 variables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Mod(Y ~ A * B * C)</a:t>
            </a:r>
          </a:p>
        </p:txBody>
      </p:sp>
    </p:spTree>
    <p:extLst>
      <p:ext uri="{BB962C8B-B14F-4D97-AF65-F5344CB8AC3E}">
        <p14:creationId xmlns:p14="http://schemas.microsoft.com/office/powerpoint/2010/main" val="139223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action (statistics) - Wikipedia">
            <a:extLst>
              <a:ext uri="{FF2B5EF4-FFF2-40B4-BE49-F238E27FC236}">
                <a16:creationId xmlns:a16="http://schemas.microsoft.com/office/drawing/2014/main" id="{F7A9AD10-7173-5C48-4067-15A1C9D28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0"/>
            <a:ext cx="9426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67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CCADF-A832-C133-F4D5-E8666835B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429" y="380736"/>
            <a:ext cx="8093141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95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0404-1AD0-1371-BEFB-27D84E2C8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Interpreting Model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2EF33-902F-33CC-D170-4F5269E09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If the interaction term is </a:t>
            </a:r>
            <a:r>
              <a:rPr lang="en-US" b="1" dirty="0">
                <a:latin typeface="Aptos" panose="020B0004020202020204" pitchFamily="34" charset="0"/>
              </a:rPr>
              <a:t>significant</a:t>
            </a:r>
            <a:r>
              <a:rPr lang="en-US" dirty="0">
                <a:latin typeface="Aptos" panose="020B0004020202020204" pitchFamily="34" charset="0"/>
              </a:rPr>
              <a:t>, then the effects of one factor are not the same across levels of the other factor</a:t>
            </a:r>
          </a:p>
          <a:p>
            <a:r>
              <a:rPr lang="en-US" dirty="0">
                <a:latin typeface="Aptos" panose="020B0004020202020204" pitchFamily="34" charset="0"/>
              </a:rPr>
              <a:t>A significant interaction generally indicates that the test(s) of </a:t>
            </a:r>
            <a:r>
              <a:rPr lang="en-US" b="1" dirty="0">
                <a:latin typeface="Aptos" panose="020B0004020202020204" pitchFamily="34" charset="0"/>
              </a:rPr>
              <a:t>main effects</a:t>
            </a:r>
            <a:r>
              <a:rPr lang="en-US" dirty="0">
                <a:latin typeface="Aptos" panose="020B0004020202020204" pitchFamily="34" charset="0"/>
              </a:rPr>
              <a:t> (i.e., the test of each factor alone, ignoring the other factor) may not be meaningful</a:t>
            </a:r>
          </a:p>
          <a:p>
            <a:r>
              <a:rPr lang="en-US" dirty="0">
                <a:latin typeface="Aptos" panose="020B0004020202020204" pitchFamily="34" charset="0"/>
              </a:rPr>
              <a:t>Appropriate logic dictates that the next step after obtaining a significant interaction is to do </a:t>
            </a:r>
            <a:r>
              <a:rPr lang="en-US" b="1" dirty="0">
                <a:latin typeface="Aptos" panose="020B0004020202020204" pitchFamily="34" charset="0"/>
              </a:rPr>
              <a:t>pair-wise comparisons </a:t>
            </a:r>
            <a:r>
              <a:rPr lang="en-US" dirty="0">
                <a:latin typeface="Aptos" panose="020B0004020202020204" pitchFamily="34" charset="0"/>
              </a:rPr>
              <a:t>for the factor of interest separately within each level of the other factor (i.e., to do pair-wise comparisons among levels of factor A within each level of factor B) and vice versa (if necessary)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1B69C9-3EF7-5292-DDE5-4ACE125612A5}"/>
              </a:ext>
            </a:extLst>
          </p:cNvPr>
          <p:cNvSpPr txBox="1"/>
          <p:nvPr/>
        </p:nvSpPr>
        <p:spPr>
          <a:xfrm>
            <a:off x="8862060" y="6127234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Anderson, M. J. 2017</a:t>
            </a:r>
          </a:p>
        </p:txBody>
      </p:sp>
    </p:spTree>
    <p:extLst>
      <p:ext uri="{BB962C8B-B14F-4D97-AF65-F5344CB8AC3E}">
        <p14:creationId xmlns:p14="http://schemas.microsoft.com/office/powerpoint/2010/main" val="399997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0404-1AD0-1371-BEFB-27D84E2C8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Interpreting Model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2EF33-902F-33CC-D170-4F5269E09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If the interaction term is </a:t>
            </a:r>
            <a:r>
              <a:rPr lang="en-US" b="1" dirty="0">
                <a:latin typeface="Aptos" panose="020B0004020202020204" pitchFamily="34" charset="0"/>
              </a:rPr>
              <a:t>not significant</a:t>
            </a:r>
            <a:r>
              <a:rPr lang="en-US" dirty="0">
                <a:latin typeface="Aptos" panose="020B0004020202020204" pitchFamily="34" charset="0"/>
              </a:rPr>
              <a:t>, then the effects of one factor are the same across levels of the other factor</a:t>
            </a:r>
          </a:p>
          <a:p>
            <a:r>
              <a:rPr lang="en-US" dirty="0">
                <a:latin typeface="Aptos" panose="020B0004020202020204" pitchFamily="34" charset="0"/>
              </a:rPr>
              <a:t>You may examine the individual tests of each factor alone (and do subsequent </a:t>
            </a:r>
            <a:r>
              <a:rPr lang="en-US" b="1" dirty="0">
                <a:latin typeface="Aptos" panose="020B0004020202020204" pitchFamily="34" charset="0"/>
              </a:rPr>
              <a:t>pair-wise comparisons</a:t>
            </a:r>
            <a:r>
              <a:rPr lang="en-US" dirty="0">
                <a:latin typeface="Aptos" panose="020B0004020202020204" pitchFamily="34" charset="0"/>
              </a:rPr>
              <a:t>, if appropriate), ignoring the other factor</a:t>
            </a:r>
          </a:p>
        </p:txBody>
      </p:sp>
    </p:spTree>
    <p:extLst>
      <p:ext uri="{BB962C8B-B14F-4D97-AF65-F5344CB8AC3E}">
        <p14:creationId xmlns:p14="http://schemas.microsoft.com/office/powerpoint/2010/main" val="405939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4C37-2E52-88CC-F2CA-A8C83DD2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Factorial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315EC-CC34-590A-18C2-C68ACCC83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Aptos" panose="020B0004020202020204" pitchFamily="34" charset="0"/>
              </a:rPr>
              <a:t>Nested factor </a:t>
            </a:r>
            <a:r>
              <a:rPr lang="en-US" dirty="0">
                <a:latin typeface="Aptos" panose="020B0004020202020204" pitchFamily="34" charset="0"/>
              </a:rPr>
              <a:t>– each category of one factor occurs within only one category of a second factor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Often spatial location, e.g., quadrat within transect within site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Cohort studies also have individuals nested within treatment</a:t>
            </a:r>
          </a:p>
          <a:p>
            <a:r>
              <a:rPr lang="en-US" b="1" dirty="0">
                <a:latin typeface="Aptos" panose="020B0004020202020204" pitchFamily="34" charset="0"/>
              </a:rPr>
              <a:t>Crossed factor </a:t>
            </a:r>
            <a:r>
              <a:rPr lang="en-US" dirty="0">
                <a:latin typeface="Aptos" panose="020B0004020202020204" pitchFamily="34" charset="0"/>
              </a:rPr>
              <a:t>– every category of one factor occurs within every category of a second factor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Many examples, e.g., treatment within site</a:t>
            </a:r>
          </a:p>
          <a:p>
            <a:r>
              <a:rPr lang="en-US" dirty="0">
                <a:latin typeface="Aptos" panose="020B0004020202020204" pitchFamily="34" charset="0"/>
              </a:rPr>
              <a:t>Interaction terms can be calculated between crossed factors, but not between nested factors</a:t>
            </a:r>
          </a:p>
          <a:p>
            <a:pPr lvl="1"/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56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2338-B5A4-714F-D180-2B5C2975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Fixed vs. Random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CECC6-E808-9816-9419-65E95925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Many definitions of these terms</a:t>
            </a:r>
          </a:p>
          <a:p>
            <a:pPr lvl="1"/>
            <a:r>
              <a:rPr lang="en-US" b="1" i="0" dirty="0">
                <a:effectLst/>
                <a:latin typeface="Aptos" panose="020B0004020202020204" pitchFamily="34" charset="0"/>
              </a:rPr>
              <a:t>Fixed effects </a:t>
            </a:r>
            <a:r>
              <a:rPr lang="en-US" b="0" i="0" dirty="0">
                <a:effectLst/>
                <a:latin typeface="Aptos" panose="020B0004020202020204" pitchFamily="34" charset="0"/>
              </a:rPr>
              <a:t>are constant across individuals, and </a:t>
            </a:r>
            <a:r>
              <a:rPr lang="en-US" b="1" i="0" dirty="0">
                <a:effectLst/>
                <a:latin typeface="Aptos" panose="020B0004020202020204" pitchFamily="34" charset="0"/>
              </a:rPr>
              <a:t>random effects </a:t>
            </a:r>
            <a:r>
              <a:rPr lang="en-US" b="0" i="0" dirty="0">
                <a:effectLst/>
                <a:latin typeface="Aptos" panose="020B0004020202020204" pitchFamily="34" charset="0"/>
              </a:rPr>
              <a:t>vary (</a:t>
            </a:r>
            <a:r>
              <a:rPr lang="nl-NL" b="0" i="0" dirty="0">
                <a:effectLst/>
                <a:latin typeface="Aptos" panose="020B0004020202020204" pitchFamily="34" charset="0"/>
              </a:rPr>
              <a:t>Kreft and De Leeuw 1998)</a:t>
            </a:r>
          </a:p>
          <a:p>
            <a:pPr lvl="1"/>
            <a:r>
              <a:rPr lang="en-US" b="0" i="0" dirty="0">
                <a:effectLst/>
                <a:latin typeface="Aptos" panose="020B0004020202020204" pitchFamily="34" charset="0"/>
              </a:rPr>
              <a:t>Effects are </a:t>
            </a:r>
            <a:r>
              <a:rPr lang="en-US" b="1" i="0" dirty="0">
                <a:effectLst/>
                <a:latin typeface="Aptos" panose="020B0004020202020204" pitchFamily="34" charset="0"/>
              </a:rPr>
              <a:t>fixed</a:t>
            </a:r>
            <a:r>
              <a:rPr lang="en-US" b="0" i="0" dirty="0">
                <a:effectLst/>
                <a:latin typeface="Aptos" panose="020B0004020202020204" pitchFamily="34" charset="0"/>
              </a:rPr>
              <a:t> if they are interesting in themselves or </a:t>
            </a:r>
            <a:r>
              <a:rPr lang="en-US" b="1" i="0" dirty="0">
                <a:effectLst/>
                <a:latin typeface="Aptos" panose="020B0004020202020204" pitchFamily="34" charset="0"/>
              </a:rPr>
              <a:t>random</a:t>
            </a:r>
            <a:r>
              <a:rPr lang="en-US" b="0" i="0" dirty="0">
                <a:effectLst/>
                <a:latin typeface="Aptos" panose="020B0004020202020204" pitchFamily="34" charset="0"/>
              </a:rPr>
              <a:t> if there is interest in the underlying population (Searle et al. 1992)</a:t>
            </a:r>
          </a:p>
          <a:p>
            <a:pPr lvl="1"/>
            <a:r>
              <a:rPr lang="en-US" b="0" i="0" dirty="0">
                <a:effectLst/>
                <a:latin typeface="Aptos" panose="020B0004020202020204" pitchFamily="34" charset="0"/>
              </a:rPr>
              <a:t>When a sample exhausts the population, the corresponding variable is </a:t>
            </a:r>
            <a:r>
              <a:rPr lang="en-US" b="1" i="0" dirty="0">
                <a:effectLst/>
                <a:latin typeface="Aptos" panose="020B0004020202020204" pitchFamily="34" charset="0"/>
              </a:rPr>
              <a:t>fixed</a:t>
            </a:r>
            <a:r>
              <a:rPr lang="en-US" b="0" i="0" dirty="0">
                <a:effectLst/>
                <a:latin typeface="Aptos" panose="020B0004020202020204" pitchFamily="34" charset="0"/>
              </a:rPr>
              <a:t>; when the sample is a small (i.e., negligible) part of the population the corresponding variable is </a:t>
            </a:r>
            <a:r>
              <a:rPr lang="en-US" b="1" i="0" dirty="0">
                <a:effectLst/>
                <a:latin typeface="Aptos" panose="020B0004020202020204" pitchFamily="34" charset="0"/>
              </a:rPr>
              <a:t>random</a:t>
            </a:r>
            <a:r>
              <a:rPr lang="en-US" b="0" i="0" dirty="0">
                <a:effectLst/>
                <a:latin typeface="Aptos" panose="020B0004020202020204" pitchFamily="34" charset="0"/>
              </a:rPr>
              <a:t> (Green and Tukey, 1960)</a:t>
            </a:r>
          </a:p>
          <a:p>
            <a:pPr lvl="1"/>
            <a:r>
              <a:rPr lang="en-US" b="0" i="0" dirty="0">
                <a:effectLst/>
                <a:latin typeface="Aptos" panose="020B0004020202020204" pitchFamily="34" charset="0"/>
              </a:rPr>
              <a:t>If an effect is assumed to be a realized value of a random variable, it is called a </a:t>
            </a:r>
            <a:r>
              <a:rPr lang="en-US" b="1" i="0" dirty="0">
                <a:effectLst/>
                <a:latin typeface="Aptos" panose="020B0004020202020204" pitchFamily="34" charset="0"/>
              </a:rPr>
              <a:t>random effect </a:t>
            </a:r>
            <a:r>
              <a:rPr lang="en-US" b="0" i="0" dirty="0">
                <a:effectLst/>
                <a:latin typeface="Aptos" panose="020B0004020202020204" pitchFamily="34" charset="0"/>
              </a:rPr>
              <a:t>(LaMotte 1983)</a:t>
            </a:r>
          </a:p>
          <a:p>
            <a:r>
              <a:rPr lang="en-US" b="1" dirty="0">
                <a:latin typeface="Aptos" panose="020B0004020202020204" pitchFamily="34" charset="0"/>
              </a:rPr>
              <a:t>Mixed effects model </a:t>
            </a:r>
            <a:r>
              <a:rPr lang="en-US" dirty="0">
                <a:latin typeface="Aptos" panose="020B0004020202020204" pitchFamily="34" charset="0"/>
              </a:rPr>
              <a:t>– a statistical model containing both fixed and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185617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1BBA1B-E725-B4D0-77C9-C770FADA3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0" y="357874"/>
            <a:ext cx="11065199" cy="61422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ED67DE-E203-2641-DA2F-3CC4B1447329}"/>
              </a:ext>
            </a:extLst>
          </p:cNvPr>
          <p:cNvSpPr txBox="1"/>
          <p:nvPr/>
        </p:nvSpPr>
        <p:spPr>
          <a:xfrm>
            <a:off x="7692160" y="6450251"/>
            <a:ext cx="392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Krzywinski et al. 2014, </a:t>
            </a:r>
            <a:r>
              <a:rPr lang="en-US" i="1" dirty="0"/>
              <a:t>Nature Methods</a:t>
            </a:r>
          </a:p>
        </p:txBody>
      </p:sp>
    </p:spTree>
    <p:extLst>
      <p:ext uri="{BB962C8B-B14F-4D97-AF65-F5344CB8AC3E}">
        <p14:creationId xmlns:p14="http://schemas.microsoft.com/office/powerpoint/2010/main" val="1137997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CBC4-D6CF-6CDC-ABF9-EFCA56253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pic>
        <p:nvPicPr>
          <p:cNvPr id="4" name="Picture 3" descr="A green and black cover with circles and text&#10;&#10;AI-generated content may be incorrect.">
            <a:extLst>
              <a:ext uri="{FF2B5EF4-FFF2-40B4-BE49-F238E27FC236}">
                <a16:creationId xmlns:a16="http://schemas.microsoft.com/office/drawing/2014/main" id="{20BFF901-2C85-3D2B-1263-D4CA595D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080" y="1538287"/>
            <a:ext cx="3473903" cy="4317206"/>
          </a:xfrm>
          <a:prstGeom prst="rect">
            <a:avLst/>
          </a:prstGeom>
        </p:spPr>
      </p:pic>
      <p:pic>
        <p:nvPicPr>
          <p:cNvPr id="5" name="Picture 4" descr="A blue and white drawing of a guitar and a chicken&#10;&#10;AI-generated content may be incorrect.">
            <a:extLst>
              <a:ext uri="{FF2B5EF4-FFF2-40B4-BE49-F238E27FC236}">
                <a16:creationId xmlns:a16="http://schemas.microsoft.com/office/drawing/2014/main" id="{E883AC19-5D02-7906-675B-5B6B74685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63" y="1538287"/>
            <a:ext cx="3240330" cy="4317206"/>
          </a:xfrm>
          <a:prstGeom prst="rect">
            <a:avLst/>
          </a:prstGeom>
        </p:spPr>
      </p:pic>
      <p:pic>
        <p:nvPicPr>
          <p:cNvPr id="6" name="Picture 5" descr="A book cover of a book&#10;&#10;AI-generated content may be incorrect.">
            <a:extLst>
              <a:ext uri="{FF2B5EF4-FFF2-40B4-BE49-F238E27FC236}">
                <a16:creationId xmlns:a16="http://schemas.microsoft.com/office/drawing/2014/main" id="{871B2CA7-E05D-DA29-AC35-D518C60A8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8" y="1538287"/>
            <a:ext cx="3380347" cy="431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64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6C15F-4C51-C138-D467-69F14268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R Model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2829B-EEDB-F4AD-5E1A-9D1CA7C70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600" dirty="0"/>
              <a:t> is response variable.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A,B,C,D </a:t>
            </a:r>
            <a:r>
              <a:rPr lang="en-US" sz="2600" dirty="0"/>
              <a:t>are explanatory variables.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Additive model (2 terms)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Mod(Y ~ A + B)</a:t>
            </a:r>
          </a:p>
          <a:p>
            <a:r>
              <a:rPr lang="en-US" sz="2600" dirty="0"/>
              <a:t>Interaction model (2 terms)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Mod(Y ~ A * B)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Mod(Y ~ A + B + A:B)</a:t>
            </a:r>
            <a:endParaRPr lang="en-US" sz="2600" dirty="0"/>
          </a:p>
          <a:p>
            <a:r>
              <a:rPr lang="en-US" sz="2600" dirty="0"/>
              <a:t>Interaction model (3 terms with all possible interactions)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Mod(Y ~ A * B * C)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Mod(Y ~ A + B + C + A:B + A:C + B:C + A:B:C)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475647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6C15F-4C51-C138-D467-69F14268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R Model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2829B-EEDB-F4AD-5E1A-9D1CA7C70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Interaction model (3 terms without three-way interaction)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Mod(Y ~ A * B * C – A:B:C)</a:t>
            </a:r>
            <a:endParaRPr lang="en-US" sz="2600" dirty="0"/>
          </a:p>
          <a:p>
            <a:r>
              <a:rPr lang="en-US" sz="2600" dirty="0"/>
              <a:t>Additive model (2 terms, 1 nested)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Mod(Y ~ A + B %in% A)	</a:t>
            </a:r>
            <a:r>
              <a:rPr lang="en-US" sz="2600" dirty="0">
                <a:cs typeface="Courier New" panose="02070309020205020404" pitchFamily="49" charset="0"/>
              </a:rPr>
              <a:t>(my preference, unambiguous)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Mod(Y ~ A + A/B)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Mod(Y ~ A + A:B)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Mod(Y ~ A * B - B)</a:t>
            </a:r>
          </a:p>
          <a:p>
            <a:r>
              <a:rPr lang="en-US" sz="2600" dirty="0"/>
              <a:t>Additive model (3 terms, 2 nested)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Mod(Y ~ A + B %in% A + C %in% B)</a:t>
            </a:r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46066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6C15F-4C51-C138-D467-69F14268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R Model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2829B-EEDB-F4AD-5E1A-9D1CA7C70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Mixed effects additive model (A is random, B is fixed)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Mod(Y ~ (1|A) + B)</a:t>
            </a:r>
            <a:endParaRPr lang="en-US" sz="2600" dirty="0"/>
          </a:p>
          <a:p>
            <a:r>
              <a:rPr lang="en-US" sz="2600" dirty="0"/>
              <a:t>Multilevel mixed effects model (A is random, B is fixed and nested in A)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Mod(Y ~ (1|A) + B %in% A)</a:t>
            </a:r>
          </a:p>
          <a:p>
            <a:r>
              <a:rPr lang="en-US" sz="2600" dirty="0"/>
              <a:t>Multilevel mixed effects interaction model (A is random, B is fixed and nested in A, C interacts with D)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Mod(Y ~ (1|A) + B %in% A + C * D)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354495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208C-9CE0-D194-D8F8-F2883D59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A CRAZIE Example</a:t>
            </a: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4693987B-FCD6-F434-9F52-20D1EB4849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09" y="1690688"/>
            <a:ext cx="7678615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23B1EE-1682-F7FA-98CE-5AC762AD27BA}"/>
              </a:ext>
            </a:extLst>
          </p:cNvPr>
          <p:cNvSpPr txBox="1"/>
          <p:nvPr/>
        </p:nvSpPr>
        <p:spPr>
          <a:xfrm>
            <a:off x="838200" y="1690688"/>
            <a:ext cx="293136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Plot (random)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Treatment (fixed)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Replicate block (random)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Site (fixed)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Cape (fixed)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Year (fixed)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ptos" panose="020B0004020202020204" pitchFamily="34" charset="0"/>
            </a:endParaRPr>
          </a:p>
          <a:p>
            <a:r>
              <a:rPr lang="en-US" sz="2000" b="1" dirty="0">
                <a:latin typeface="Aptos" panose="020B0004020202020204" pitchFamily="34" charset="0"/>
              </a:rPr>
              <a:t>Nesting</a:t>
            </a:r>
          </a:p>
          <a:p>
            <a:r>
              <a:rPr lang="en-US" sz="2000" dirty="0">
                <a:latin typeface="Aptos" panose="020B0004020202020204" pitchFamily="34" charset="0"/>
              </a:rPr>
              <a:t>Plot in block in site in cape</a:t>
            </a:r>
          </a:p>
          <a:p>
            <a:endParaRPr lang="en-US" sz="2000" dirty="0">
              <a:latin typeface="Aptos" panose="020B0004020202020204" pitchFamily="34" charset="0"/>
            </a:endParaRPr>
          </a:p>
          <a:p>
            <a:r>
              <a:rPr lang="en-US" sz="2000" b="1" dirty="0">
                <a:latin typeface="Aptos" panose="020B0004020202020204" pitchFamily="34" charset="0"/>
              </a:rPr>
              <a:t>Method</a:t>
            </a:r>
          </a:p>
          <a:p>
            <a:r>
              <a:rPr lang="en-US" sz="2000" dirty="0">
                <a:latin typeface="Aptos" panose="020B0004020202020204" pitchFamily="34" charset="0"/>
              </a:rPr>
              <a:t>Permutation multivariate analysis of variance</a:t>
            </a:r>
          </a:p>
          <a:p>
            <a:endParaRPr lang="en-US" sz="20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450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BF7E7-42AB-3378-1706-18D9ACC5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PERMANOVA Model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0A52D-C266-CA6E-00F5-592B00F43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4851"/>
            <a:ext cx="10502235" cy="44481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882027-B772-D352-EC2B-BD5FC339F9F7}"/>
              </a:ext>
            </a:extLst>
          </p:cNvPr>
          <p:cNvSpPr/>
          <p:nvPr/>
        </p:nvSpPr>
        <p:spPr>
          <a:xfrm>
            <a:off x="4320073" y="5421086"/>
            <a:ext cx="839756" cy="186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23C4D6-8BB1-54C5-BB60-698ABF62ACF1}"/>
              </a:ext>
            </a:extLst>
          </p:cNvPr>
          <p:cNvSpPr txBox="1"/>
          <p:nvPr/>
        </p:nvSpPr>
        <p:spPr>
          <a:xfrm>
            <a:off x="7753739" y="3429000"/>
            <a:ext cx="32283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Fun fact</a:t>
            </a:r>
            <a:r>
              <a:rPr lang="en-US" dirty="0">
                <a:solidFill>
                  <a:schemeClr val="bg1"/>
                </a:solidFill>
              </a:rPr>
              <a:t>: When you run a permutation test, </a:t>
            </a:r>
            <a:r>
              <a:rPr lang="en-US" dirty="0">
                <a:solidFill>
                  <a:schemeClr val="bg1"/>
                </a:solidFill>
                <a:cs typeface="Courier New" panose="02070309020205020404" pitchFamily="49" charset="0"/>
              </a:rPr>
              <a:t>minimum p = 1/permutations</a:t>
            </a:r>
          </a:p>
          <a:p>
            <a:endParaRPr lang="en-US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cs typeface="Courier New" panose="02070309020205020404" pitchFamily="49" charset="0"/>
              </a:rPr>
              <a:t>Need accurate p-values? Run more permutations (≥999), but this takes longer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4FC096-FC69-9444-0895-5576A19A32EC}"/>
              </a:ext>
            </a:extLst>
          </p:cNvPr>
          <p:cNvCxnSpPr/>
          <p:nvPr/>
        </p:nvCxnSpPr>
        <p:spPr>
          <a:xfrm>
            <a:off x="186612" y="3909527"/>
            <a:ext cx="65158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65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BF7E7-42AB-3378-1706-18D9ACC5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PERMANOVA Model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B2AF8-7A71-E449-94EC-0E5EE8DDB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1164278" cy="47342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60BEB7-23CE-6409-3D64-4E402857E694}"/>
              </a:ext>
            </a:extLst>
          </p:cNvPr>
          <p:cNvSpPr/>
          <p:nvPr/>
        </p:nvSpPr>
        <p:spPr>
          <a:xfrm>
            <a:off x="6077338" y="2509934"/>
            <a:ext cx="2777412" cy="214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442D2D-D422-A047-6E73-8266C9A21622}"/>
              </a:ext>
            </a:extLst>
          </p:cNvPr>
          <p:cNvCxnSpPr/>
          <p:nvPr/>
        </p:nvCxnSpPr>
        <p:spPr>
          <a:xfrm>
            <a:off x="198120" y="3293706"/>
            <a:ext cx="6400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1C6A06-3E41-CFF8-6ED8-CC4341927F9B}"/>
              </a:ext>
            </a:extLst>
          </p:cNvPr>
          <p:cNvCxnSpPr/>
          <p:nvPr/>
        </p:nvCxnSpPr>
        <p:spPr>
          <a:xfrm>
            <a:off x="198120" y="4125737"/>
            <a:ext cx="6400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F2B8B25-ADE6-5D3B-52DC-5199B554A695}"/>
              </a:ext>
            </a:extLst>
          </p:cNvPr>
          <p:cNvSpPr/>
          <p:nvPr/>
        </p:nvSpPr>
        <p:spPr>
          <a:xfrm>
            <a:off x="4634705" y="5716053"/>
            <a:ext cx="684547" cy="1931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9496EF-E297-DFC0-F225-B1D71747AAC0}"/>
              </a:ext>
            </a:extLst>
          </p:cNvPr>
          <p:cNvSpPr txBox="1"/>
          <p:nvPr/>
        </p:nvSpPr>
        <p:spPr>
          <a:xfrm>
            <a:off x="7753738" y="3429000"/>
            <a:ext cx="3877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Fun fact</a:t>
            </a:r>
            <a:r>
              <a:rPr lang="en-US" dirty="0">
                <a:solidFill>
                  <a:schemeClr val="bg1"/>
                </a:solidFill>
              </a:rPr>
              <a:t>: F-value is essentially the signal-to-noise ratio (SS</a:t>
            </a:r>
            <a:r>
              <a:rPr lang="en-US" baseline="-25000" dirty="0">
                <a:solidFill>
                  <a:schemeClr val="bg1"/>
                </a:solidFill>
              </a:rPr>
              <a:t>A</a:t>
            </a:r>
            <a:r>
              <a:rPr lang="en-US" dirty="0">
                <a:solidFill>
                  <a:schemeClr val="bg1"/>
                </a:solidFill>
              </a:rPr>
              <a:t>/SS</a:t>
            </a:r>
            <a:r>
              <a:rPr lang="en-US" baseline="-25000" dirty="0">
                <a:solidFill>
                  <a:schemeClr val="bg1"/>
                </a:solidFill>
              </a:rPr>
              <a:t>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  <a:cs typeface="Courier New" panose="02070309020205020404" pitchFamily="49" charset="0"/>
              </a:rPr>
              <a:t>F &gt; 1 means factor A has a strong signal</a:t>
            </a:r>
          </a:p>
          <a:p>
            <a:r>
              <a:rPr lang="en-US" dirty="0">
                <a:solidFill>
                  <a:schemeClr val="bg1"/>
                </a:solidFill>
                <a:cs typeface="Courier New" panose="02070309020205020404" pitchFamily="49" charset="0"/>
              </a:rPr>
              <a:t>F &lt; 1 means factor A has a weak signal</a:t>
            </a:r>
          </a:p>
          <a:p>
            <a:endParaRPr lang="en-US" dirty="0">
              <a:solidFill>
                <a:schemeClr val="bg1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99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0404-1AD0-1371-BEFB-27D84E2C8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PERMANOVA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DF7B5D-53A4-2871-E2CC-4246BD4AF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09" y="1596231"/>
            <a:ext cx="8602749" cy="45521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C6B2A1-FCFE-F454-DCA1-303CD933CA6C}"/>
              </a:ext>
            </a:extLst>
          </p:cNvPr>
          <p:cNvSpPr/>
          <p:nvPr/>
        </p:nvSpPr>
        <p:spPr>
          <a:xfrm>
            <a:off x="1188720" y="3074670"/>
            <a:ext cx="1154430" cy="88011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54C04D-5BAF-5E60-A4BC-F7E7152B390B}"/>
              </a:ext>
            </a:extLst>
          </p:cNvPr>
          <p:cNvSpPr/>
          <p:nvPr/>
        </p:nvSpPr>
        <p:spPr>
          <a:xfrm>
            <a:off x="1188720" y="3954780"/>
            <a:ext cx="2217420" cy="105156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DEB34D-5D8B-277B-3765-E1B83B70A77F}"/>
              </a:ext>
            </a:extLst>
          </p:cNvPr>
          <p:cNvSpPr/>
          <p:nvPr/>
        </p:nvSpPr>
        <p:spPr>
          <a:xfrm>
            <a:off x="1188720" y="5010150"/>
            <a:ext cx="2743200" cy="4762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64F27-3DB5-EA63-5949-A87393DB297D}"/>
              </a:ext>
            </a:extLst>
          </p:cNvPr>
          <p:cNvSpPr txBox="1"/>
          <p:nvPr/>
        </p:nvSpPr>
        <p:spPr>
          <a:xfrm>
            <a:off x="8698230" y="2777490"/>
            <a:ext cx="2743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F528F"/>
                </a:solidFill>
              </a:rPr>
              <a:t>Main effects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B050"/>
                </a:solidFill>
              </a:rPr>
              <a:t>Two-way interaction terms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Three-way interaction terms</a:t>
            </a:r>
          </a:p>
        </p:txBody>
      </p:sp>
    </p:spTree>
    <p:extLst>
      <p:ext uri="{BB962C8B-B14F-4D97-AF65-F5344CB8AC3E}">
        <p14:creationId xmlns:p14="http://schemas.microsoft.com/office/powerpoint/2010/main" val="187140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B7B2925-5537-68DF-0E0C-1194E8BCB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987358"/>
            <a:ext cx="3517119" cy="426317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9AFB46E-48C3-53CC-0046-0F1B59488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421019"/>
            <a:ext cx="3537345" cy="339585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B7DBB2-9D6A-D1E0-005B-EA701493A3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987358"/>
            <a:ext cx="3517120" cy="4263175"/>
          </a:xfrm>
          <a:prstGeom prst="rect">
            <a:avLst/>
          </a:prstGeom>
        </p:spPr>
      </p:pic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ACF7AF45-4375-D95C-9C03-C632474BB861}"/>
              </a:ext>
            </a:extLst>
          </p:cNvPr>
          <p:cNvSpPr/>
          <p:nvPr/>
        </p:nvSpPr>
        <p:spPr>
          <a:xfrm>
            <a:off x="484632" y="2266904"/>
            <a:ext cx="3840480" cy="384048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053C77FC-2B59-645A-DA38-AE0E34A7B935}"/>
              </a:ext>
            </a:extLst>
          </p:cNvPr>
          <p:cNvSpPr/>
          <p:nvPr/>
        </p:nvSpPr>
        <p:spPr>
          <a:xfrm>
            <a:off x="8237982" y="2198704"/>
            <a:ext cx="3840480" cy="384048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FCFBB52B-03BD-F219-21EA-CAB3865E889A}"/>
              </a:ext>
            </a:extLst>
          </p:cNvPr>
          <p:cNvSpPr/>
          <p:nvPr/>
        </p:nvSpPr>
        <p:spPr>
          <a:xfrm>
            <a:off x="4185921" y="2198704"/>
            <a:ext cx="3840480" cy="384048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DE0FB-86C2-F32A-FDF2-9537A3FB85DF}"/>
              </a:ext>
            </a:extLst>
          </p:cNvPr>
          <p:cNvSpPr txBox="1"/>
          <p:nvPr/>
        </p:nvSpPr>
        <p:spPr>
          <a:xfrm>
            <a:off x="847024" y="105290"/>
            <a:ext cx="11231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Aptos" panose="020B0004020202020204" pitchFamily="34" charset="0"/>
              </a:rPr>
              <a:t>Common Pitfall #3: Do not ignore significant interactions between factors in your interpretation of post hoc pairwise comparisons between levels within a factor!!</a:t>
            </a:r>
          </a:p>
        </p:txBody>
      </p:sp>
    </p:spTree>
    <p:extLst>
      <p:ext uri="{BB962C8B-B14F-4D97-AF65-F5344CB8AC3E}">
        <p14:creationId xmlns:p14="http://schemas.microsoft.com/office/powerpoint/2010/main" val="86090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mountain&#10;&#10;Description automatically generated">
            <a:extLst>
              <a:ext uri="{FF2B5EF4-FFF2-40B4-BE49-F238E27FC236}">
                <a16:creationId xmlns:a16="http://schemas.microsoft.com/office/drawing/2014/main" id="{75F2065C-8777-EB6A-F755-A8D5FBA5D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873" y="1690688"/>
            <a:ext cx="6121400" cy="4305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059D0-E9E7-3F96-2265-C0E3825AD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B9761-28D4-6E01-4CAF-A944972B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157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Types of data and variables</a:t>
            </a:r>
          </a:p>
          <a:p>
            <a:r>
              <a:rPr lang="en-US" dirty="0"/>
              <a:t>Choice of analyses</a:t>
            </a:r>
          </a:p>
          <a:p>
            <a:r>
              <a:rPr lang="en-US" dirty="0"/>
              <a:t>Statistical distributions</a:t>
            </a:r>
          </a:p>
          <a:p>
            <a:r>
              <a:rPr lang="en-US" dirty="0"/>
              <a:t>Interaction terms</a:t>
            </a:r>
          </a:p>
          <a:p>
            <a:r>
              <a:rPr lang="en-US" dirty="0"/>
              <a:t>Nested factors &amp; mixed effects models</a:t>
            </a:r>
          </a:p>
          <a:p>
            <a:r>
              <a:rPr lang="en-US" dirty="0"/>
              <a:t>CRAZIE example</a:t>
            </a:r>
          </a:p>
        </p:txBody>
      </p:sp>
    </p:spTree>
    <p:extLst>
      <p:ext uri="{BB962C8B-B14F-4D97-AF65-F5344CB8AC3E}">
        <p14:creationId xmlns:p14="http://schemas.microsoft.com/office/powerpoint/2010/main" val="164837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data types&#10;&#10;AI-generated content may be incorrect.">
            <a:extLst>
              <a:ext uri="{FF2B5EF4-FFF2-40B4-BE49-F238E27FC236}">
                <a16:creationId xmlns:a16="http://schemas.microsoft.com/office/drawing/2014/main" id="{0E2A39F1-76D3-3F23-87CB-84E8E6545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329" y="261939"/>
            <a:ext cx="9989343" cy="633412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BF783A-3636-193C-D2E4-E710EC719450}"/>
              </a:ext>
            </a:extLst>
          </p:cNvPr>
          <p:cNvSpPr txBox="1"/>
          <p:nvPr/>
        </p:nvSpPr>
        <p:spPr>
          <a:xfrm>
            <a:off x="8364354" y="5551992"/>
            <a:ext cx="1270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B9C1C7"/>
                </a:solidFill>
              </a:rPr>
              <a:t>Count of</a:t>
            </a:r>
          </a:p>
        </p:txBody>
      </p:sp>
    </p:spTree>
    <p:extLst>
      <p:ext uri="{BB962C8B-B14F-4D97-AF65-F5344CB8AC3E}">
        <p14:creationId xmlns:p14="http://schemas.microsoft.com/office/powerpoint/2010/main" val="3847308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1D22D-0255-6FA8-3BEB-C8A28340E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209E6-A5AC-D40C-548E-D616720EB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9337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Response </a:t>
            </a:r>
            <a:r>
              <a:rPr lang="en-US" dirty="0"/>
              <a:t>– variable of interest that is measured </a:t>
            </a:r>
            <a:r>
              <a:rPr lang="en-US" b="1" dirty="0"/>
              <a:t>in response to </a:t>
            </a:r>
            <a:r>
              <a:rPr lang="en-US" dirty="0"/>
              <a:t>an explanatory variable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Not directly manipulated by the experimenter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400" dirty="0"/>
              <a:t>Also known as </a:t>
            </a:r>
            <a:r>
              <a:rPr lang="en-US" dirty="0"/>
              <a:t>dependent</a:t>
            </a:r>
            <a:r>
              <a:rPr lang="en-US" sz="2400" dirty="0"/>
              <a:t> variable</a:t>
            </a:r>
            <a:r>
              <a:rPr lang="en-US" dirty="0"/>
              <a:t> (</a:t>
            </a:r>
            <a:r>
              <a:rPr lang="en-US" i="1" dirty="0"/>
              <a:t>y</a:t>
            </a:r>
            <a:r>
              <a:rPr lang="en-US" dirty="0"/>
              <a:t>)</a:t>
            </a:r>
          </a:p>
          <a:p>
            <a:r>
              <a:rPr lang="en-US" b="1" dirty="0"/>
              <a:t>Explanatory  </a:t>
            </a:r>
            <a:r>
              <a:rPr lang="en-US" dirty="0"/>
              <a:t>– variable that can </a:t>
            </a:r>
            <a:r>
              <a:rPr lang="en-US" b="1" dirty="0"/>
              <a:t>explain changes in </a:t>
            </a:r>
            <a:r>
              <a:rPr lang="en-US" dirty="0"/>
              <a:t>response variable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May be manipulated by the experimenter or vary naturally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Also known as independent variable or covariate (</a:t>
            </a:r>
            <a:r>
              <a:rPr lang="en-US" i="1" dirty="0"/>
              <a:t>x</a:t>
            </a:r>
            <a:r>
              <a:rPr lang="en-US" dirty="0"/>
              <a:t>)</a:t>
            </a:r>
          </a:p>
          <a:p>
            <a:r>
              <a:rPr lang="en-US" b="1" dirty="0"/>
              <a:t>Confounding </a:t>
            </a:r>
            <a:r>
              <a:rPr lang="en-US" dirty="0"/>
              <a:t>– hidden variables that might affect results</a:t>
            </a:r>
          </a:p>
          <a:p>
            <a:r>
              <a:rPr lang="en-US" b="1" dirty="0"/>
              <a:t>Controlled </a:t>
            </a:r>
            <a:r>
              <a:rPr lang="en-US" dirty="0"/>
              <a:t>– factors held constant across treatments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82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8B2E-5D7D-098D-BFCC-3FE01E95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Naming Conventions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881D0-4BF1-BDED-2E0B-5ACBC4700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One response, one explanatory = </a:t>
            </a:r>
            <a:r>
              <a:rPr lang="en-US" b="1" dirty="0"/>
              <a:t>univariate simple</a:t>
            </a:r>
          </a:p>
          <a:p>
            <a:r>
              <a:rPr lang="en-US" dirty="0"/>
              <a:t>One response, multiple explanatory = </a:t>
            </a:r>
            <a:r>
              <a:rPr lang="en-US" b="1" dirty="0"/>
              <a:t>univariate multiple</a:t>
            </a:r>
          </a:p>
          <a:p>
            <a:r>
              <a:rPr lang="en-US" dirty="0"/>
              <a:t>Multiple response, one explanatory = </a:t>
            </a:r>
            <a:r>
              <a:rPr lang="en-US" b="1" dirty="0"/>
              <a:t>multivariate simple</a:t>
            </a:r>
          </a:p>
          <a:p>
            <a:r>
              <a:rPr lang="en-US" dirty="0"/>
              <a:t>Multiple response, multiple explanatory = </a:t>
            </a:r>
            <a:r>
              <a:rPr lang="en-US" b="1" dirty="0"/>
              <a:t>multivariate multiple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E0A83-A3F5-169C-9DEC-0E2E6F13915A}"/>
              </a:ext>
            </a:extLst>
          </p:cNvPr>
          <p:cNvSpPr txBox="1"/>
          <p:nvPr/>
        </p:nvSpPr>
        <p:spPr>
          <a:xfrm>
            <a:off x="834081" y="4129216"/>
            <a:ext cx="1052383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Common Pitfall #1: Do not use a multivariate method (e.g., PERMANOVA) when you don't have multivariate data!!</a:t>
            </a:r>
          </a:p>
        </p:txBody>
      </p:sp>
    </p:spTree>
    <p:extLst>
      <p:ext uri="{BB962C8B-B14F-4D97-AF65-F5344CB8AC3E}">
        <p14:creationId xmlns:p14="http://schemas.microsoft.com/office/powerpoint/2010/main" val="218273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5890-0EBC-BF1E-CF60-1A0112260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0126" cy="1352299"/>
          </a:xfrm>
        </p:spPr>
        <p:txBody>
          <a:bodyPr/>
          <a:lstStyle/>
          <a:p>
            <a:r>
              <a:rPr lang="en-US" dirty="0"/>
              <a:t>(Inexhaustive) Choice of Univariate Analyses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998103-987D-FCDD-3B2A-74FFE3999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187011"/>
              </p:ext>
            </p:extLst>
          </p:nvPr>
        </p:nvGraphicFramePr>
        <p:xfrm>
          <a:off x="1362950" y="1885971"/>
          <a:ext cx="9471182" cy="402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7342">
                  <a:extLst>
                    <a:ext uri="{9D8B030D-6E8A-4147-A177-3AD203B41FA5}">
                      <a16:colId xmlns:a16="http://schemas.microsoft.com/office/drawing/2014/main" val="3031633079"/>
                    </a:ext>
                  </a:extLst>
                </a:gridCol>
                <a:gridCol w="3931920">
                  <a:extLst>
                    <a:ext uri="{9D8B030D-6E8A-4147-A177-3AD203B41FA5}">
                      <a16:colId xmlns:a16="http://schemas.microsoft.com/office/drawing/2014/main" val="3714923204"/>
                    </a:ext>
                  </a:extLst>
                </a:gridCol>
                <a:gridCol w="3931920">
                  <a:extLst>
                    <a:ext uri="{9D8B030D-6E8A-4147-A177-3AD203B41FA5}">
                      <a16:colId xmlns:a16="http://schemas.microsoft.com/office/drawing/2014/main" val="2855418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Categorical 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Quantitative 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104135"/>
                  </a:ext>
                </a:extLst>
              </a:tr>
              <a:tr h="18288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Categorical 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Visualization</a:t>
                      </a:r>
                      <a:r>
                        <a:rPr lang="en-US" dirty="0"/>
                        <a:t>: Tables of counts</a:t>
                      </a:r>
                    </a:p>
                    <a:p>
                      <a:pPr lvl="0" algn="ctr">
                        <a:buNone/>
                      </a:pPr>
                      <a:r>
                        <a:rPr lang="en-US" b="1" dirty="0"/>
                        <a:t>Analyses</a:t>
                      </a:r>
                      <a:r>
                        <a:rPr lang="en-US" dirty="0"/>
                        <a:t>: Fisher's exact test, Chi-squared test, Cochran-Mantel-Haenszel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Visualization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: Scatterplot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Analyses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: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</a:rPr>
                        <a:t>Logistic regression, probit regression, multinomial regression, ordinal regression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9278828"/>
                  </a:ext>
                </a:extLst>
              </a:tr>
              <a:tr h="18288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Quantitative 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Visualization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: Grouped distributions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Analyses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: t-test (Mann-Whitney U-test), ANOVA (Kruskal-Wallis test),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</a:rPr>
                        <a:t>linear mixed models, Bayesian hierarchical models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Visualization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: Scatterplot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Analyses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: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</a:rPr>
                        <a:t>Linear regression, polynomial regression, generalized additive models (GAMs), quantile regression, Bayesian regression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1643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116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1BD80-2962-9217-BD93-6860F2555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Statistical Distributions 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5C2BA-D868-B4D6-CB6C-0882ED42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481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Discrete </a:t>
            </a:r>
            <a:r>
              <a:rPr lang="en-US" dirty="0"/>
              <a:t>– can assign specific probabilities to all possible outcomes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Distribution is a probability mass function (PMF)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Example: counts of species</a:t>
            </a:r>
          </a:p>
          <a:p>
            <a:r>
              <a:rPr lang="en-US" b="1" dirty="0"/>
              <a:t>Continuous </a:t>
            </a:r>
            <a:r>
              <a:rPr lang="en-US" dirty="0"/>
              <a:t>– cannot assign specific probabilities to all possible outcomes because the number of outcomes is infinite; instead, probabilities are assigned to </a:t>
            </a:r>
            <a:r>
              <a:rPr lang="en-US" b="1" dirty="0"/>
              <a:t>ranges</a:t>
            </a:r>
            <a:r>
              <a:rPr lang="en-US" dirty="0"/>
              <a:t> of outcomes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Distribution is a probability density function (PDF)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Example: frequency, biomass, size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71202-2D15-4D72-8241-677620528802}"/>
              </a:ext>
            </a:extLst>
          </p:cNvPr>
          <p:cNvSpPr txBox="1"/>
          <p:nvPr/>
        </p:nvSpPr>
        <p:spPr>
          <a:xfrm>
            <a:off x="834081" y="5640925"/>
            <a:ext cx="1084338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Common Pitfall #2: Do not use an inappropriate distribution for your data!!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FF2EE-FA07-142F-5A6B-F7034EF82B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43" t="19901" b="20045"/>
          <a:stretch/>
        </p:blipFill>
        <p:spPr>
          <a:xfrm>
            <a:off x="8191099" y="2329180"/>
            <a:ext cx="2791326" cy="1099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622761-DD90-3882-452E-F4071A15E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780" y="4421620"/>
            <a:ext cx="2323645" cy="108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5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8E046-3575-7204-4522-D809AEF0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Examples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69AE65-0169-5D8B-B82D-7AA8597B0EAB}"/>
              </a:ext>
            </a:extLst>
          </p:cNvPr>
          <p:cNvSpPr txBox="1"/>
          <p:nvPr/>
        </p:nvSpPr>
        <p:spPr>
          <a:xfrm>
            <a:off x="1029904" y="1950357"/>
            <a:ext cx="8085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Jump to R Markdown</a:t>
            </a:r>
          </a:p>
        </p:txBody>
      </p:sp>
    </p:spTree>
    <p:extLst>
      <p:ext uri="{BB962C8B-B14F-4D97-AF65-F5344CB8AC3E}">
        <p14:creationId xmlns:p14="http://schemas.microsoft.com/office/powerpoint/2010/main" val="3439245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</TotalTime>
  <Words>1456</Words>
  <Application>Microsoft Office PowerPoint</Application>
  <PresentationFormat>Widescreen</PresentationFormat>
  <Paragraphs>190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Calibri Light</vt:lpstr>
      <vt:lpstr>Courier New</vt:lpstr>
      <vt:lpstr>office theme</vt:lpstr>
      <vt:lpstr>Office Theme</vt:lpstr>
      <vt:lpstr>Office Theme</vt:lpstr>
      <vt:lpstr>Tips &amp; Tricks for Statistical Modeling</vt:lpstr>
      <vt:lpstr>Other Resources</vt:lpstr>
      <vt:lpstr>Agenda</vt:lpstr>
      <vt:lpstr>PowerPoint Presentation</vt:lpstr>
      <vt:lpstr>Types of Variables</vt:lpstr>
      <vt:lpstr>Naming Conventions</vt:lpstr>
      <vt:lpstr>(Inexhaustive) Choice of Univariate Analyses</vt:lpstr>
      <vt:lpstr>Types of Statistical Distributions </vt:lpstr>
      <vt:lpstr>Distribution Examples</vt:lpstr>
      <vt:lpstr>Match the distribution to the data</vt:lpstr>
      <vt:lpstr>R Model Syntax</vt:lpstr>
      <vt:lpstr>Interaction Term Terminology</vt:lpstr>
      <vt:lpstr>PowerPoint Presentation</vt:lpstr>
      <vt:lpstr>PowerPoint Presentation</vt:lpstr>
      <vt:lpstr>Interpreting Model Results</vt:lpstr>
      <vt:lpstr>Interpreting Model Results</vt:lpstr>
      <vt:lpstr>Factorial Relationships</vt:lpstr>
      <vt:lpstr>Fixed vs. Random Effects</vt:lpstr>
      <vt:lpstr>PowerPoint Presentation</vt:lpstr>
      <vt:lpstr>R Model Syntax</vt:lpstr>
      <vt:lpstr>R Model Syntax</vt:lpstr>
      <vt:lpstr>R Model Syntax</vt:lpstr>
      <vt:lpstr>A CRAZIE Example</vt:lpstr>
      <vt:lpstr>PERMANOVA Model 1</vt:lpstr>
      <vt:lpstr>PERMANOVA Model 2</vt:lpstr>
      <vt:lpstr>PERMANOVA Table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Meunier, Zechariah D</cp:lastModifiedBy>
  <cp:revision>352</cp:revision>
  <dcterms:created xsi:type="dcterms:W3CDTF">2025-01-18T01:28:07Z</dcterms:created>
  <dcterms:modified xsi:type="dcterms:W3CDTF">2025-05-05T18:20:28Z</dcterms:modified>
</cp:coreProperties>
</file>